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24E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46304"/>
            <a:ext cx="12191695" cy="32004"/>
          </a:xfrm>
          <a:prstGeom prst="rect">
            <a:avLst/>
          </a:prstGeom>
          <a:solidFill>
            <a:srgbClr val="357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78992"/>
            <a:ext cx="103327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57C9E"/>
                </a:solidFill>
                <a:latin typeface="Calibri"/>
              </a:rPr>
              <a:t>REFORMA TRIBUTÁRIA SOBRE O CONSUMO  |  RESUMO PARA A DIRETORIA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481328"/>
            <a:ext cx="103327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3300" b="1" i="0">
                <a:solidFill>
                  <a:srgbClr val="1B2A3B"/>
                </a:solidFill>
                <a:latin typeface="Calibri"/>
              </a:rPr>
              <a:t>Reforma Tributária do Consumo: balanço, calendário e próximos passos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310128"/>
            <a:ext cx="100584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334250"/>
                </a:solidFill>
                <a:latin typeface="Calibri"/>
              </a:rPr>
              <a:t>O que já foi decidido, o calendário da transição ano a ano e as ações necessárias da empresa em 2026 e 2027.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315968"/>
            <a:ext cx="103327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47482"/>
                </a:solidFill>
                <a:latin typeface="Calibri"/>
              </a:rPr>
              <a:t>Fontes oficiais: Agência Senado, Ministério da Fazenda, Receita Federal e Agência Brasil  •  Atualizado em 03/11/2026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897880"/>
            <a:ext cx="103327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47482"/>
                </a:solidFill>
                <a:latin typeface="Calibri"/>
              </a:rPr>
              <a:t>Todas as informações deste material vêm exclusivamente das notícias citadas nos rodapés de cada slide.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37376"/>
            <a:ext cx="103784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Fontes: Notícias citadas individualmente em cada slide deste deck.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0" y="6437376"/>
            <a:ext cx="66751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1 / 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B2A3B"/>
                </a:solidFill>
                <a:latin typeface="Calibri"/>
              </a:rPr>
              <a:t>O que já foi decidido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950976"/>
            <a:ext cx="2103120" cy="41148"/>
          </a:xfrm>
          <a:prstGeom prst="rect">
            <a:avLst/>
          </a:prstGeom>
          <a:solidFill>
            <a:srgbClr val="357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982980"/>
            <a:ext cx="11091672" cy="10972"/>
          </a:xfrm>
          <a:prstGeom prst="rect">
            <a:avLst/>
          </a:prstGeom>
          <a:solidFill>
            <a:srgbClr val="CF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91672" cy="4983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IVA dual aprovado: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CBS (União), IBS (estados/municípios) e Imposto Seletivo vão substituir PIS/Cofins/IPI, ICMS e ISS (EC 132/2023).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LC 214/2025: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sancionada em 16/01/2025 - regras gerais de CBS, IBS e IS; 28 trechos foram vetados.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Junho/2025: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Congresso derruba parte dos vetos e devolve fundos patrimoniais e de investimentos à lista de não contribuintes.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Dezembro/2025: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Lei 15.296 libera R$ 8,3 bi ao Fundo de Compensação de Benefícios Fiscais (perdas dos estados na transição).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LC 227/2026: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sancionada em 13/01/2026 - cria o Comitê Gestor do IBS, responsável pela gestão e fiscalização compartilhadas do imposto.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Fase de testes: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atos conjuntos RFB/CGIBS garantem 2026 sem cobrança e sem multas antes da publicação dos regulamentos.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37376"/>
            <a:ext cx="103784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Fontes: Agência Senado, 17/01/2025, 17/06/2025, 23/12/2025 e 14/01/2026; Ministério da Fazenda, 17/01/2025; Receita Federal, 02/04/2026.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37376"/>
            <a:ext cx="66751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B2A3B"/>
                </a:solidFill>
                <a:latin typeface="Calibri"/>
              </a:rPr>
              <a:t>Calendário da transição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950976"/>
            <a:ext cx="2103120" cy="41148"/>
          </a:xfrm>
          <a:prstGeom prst="rect">
            <a:avLst/>
          </a:prstGeom>
          <a:solidFill>
            <a:srgbClr val="357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982980"/>
            <a:ext cx="11091672" cy="10972"/>
          </a:xfrm>
          <a:prstGeom prst="rect">
            <a:avLst/>
          </a:prstGeom>
          <a:solidFill>
            <a:srgbClr val="CF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2101291" cy="3520440"/>
          </a:xfrm>
          <a:prstGeom prst="roundRect">
            <a:avLst>
              <a:gd name="adj" fmla="val 6000"/>
            </a:avLst>
          </a:prstGeom>
          <a:solidFill>
            <a:srgbClr val="EFF4F8"/>
          </a:solidFill>
          <a:ln w="9525">
            <a:solidFill>
              <a:srgbClr val="CFD9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73152"/>
          <a:lstStyle/>
          <a:p>
            <a:pPr algn="ctr"/>
            <a:r>
              <a:rPr sz="1600" b="1">
                <a:solidFill>
                  <a:srgbClr val="224E6F"/>
                </a:solidFill>
                <a:latin typeface="Calibri"/>
              </a:rPr>
              <a:t>2026</a:t>
            </a:r>
          </a:p>
          <a:p>
            <a:pPr>
              <a:spcBef>
                <a:spcPts val="400"/>
              </a:spcBef>
            </a:pPr>
            <a:r>
              <a:rPr sz="1050">
                <a:solidFill>
                  <a:srgbClr val="334250"/>
                </a:solidFill>
                <a:latin typeface="Calibri"/>
              </a:rPr>
              <a:t>Ano de teste: destaque informativo nas notas fiscais; sem cobrança; multas suspensas.</a:t>
            </a:r>
          </a:p>
        </p:txBody>
      </p:sp>
      <p:sp>
        <p:nvSpPr>
          <p:cNvPr id="6" name="Chevron 5"/>
          <p:cNvSpPr/>
          <p:nvPr/>
        </p:nvSpPr>
        <p:spPr>
          <a:xfrm>
            <a:off x="2649931" y="3049524"/>
            <a:ext cx="146304" cy="164592"/>
          </a:xfrm>
          <a:prstGeom prst="chevron">
            <a:avLst/>
          </a:prstGeom>
          <a:solidFill>
            <a:srgbClr val="357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796235" y="1371600"/>
            <a:ext cx="2101291" cy="3520440"/>
          </a:xfrm>
          <a:prstGeom prst="roundRect">
            <a:avLst>
              <a:gd name="adj" fmla="val 6000"/>
            </a:avLst>
          </a:prstGeom>
          <a:solidFill>
            <a:srgbClr val="EFF4F8"/>
          </a:solidFill>
          <a:ln w="9525">
            <a:solidFill>
              <a:srgbClr val="CFD9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73152"/>
          <a:lstStyle/>
          <a:p>
            <a:pPr algn="ctr"/>
            <a:r>
              <a:rPr sz="1600" b="1">
                <a:solidFill>
                  <a:srgbClr val="224E6F"/>
                </a:solidFill>
                <a:latin typeface="Calibri"/>
              </a:rPr>
              <a:t>2027</a:t>
            </a:r>
          </a:p>
          <a:p>
            <a:pPr>
              <a:spcBef>
                <a:spcPts val="400"/>
              </a:spcBef>
            </a:pPr>
            <a:r>
              <a:rPr sz="1050">
                <a:solidFill>
                  <a:srgbClr val="334250"/>
                </a:solidFill>
                <a:latin typeface="Calibri"/>
              </a:rPr>
              <a:t>Cobrança integral da CBS (substitui PIS/Pasep e Cofins); possível início do Imposto Seletivo em fevereiro.</a:t>
            </a:r>
          </a:p>
        </p:txBody>
      </p:sp>
      <p:sp>
        <p:nvSpPr>
          <p:cNvPr id="8" name="Chevron 7"/>
          <p:cNvSpPr/>
          <p:nvPr/>
        </p:nvSpPr>
        <p:spPr>
          <a:xfrm>
            <a:off x="4897526" y="3049524"/>
            <a:ext cx="146304" cy="164592"/>
          </a:xfrm>
          <a:prstGeom prst="chevron">
            <a:avLst/>
          </a:prstGeom>
          <a:solidFill>
            <a:srgbClr val="357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43830" y="1371600"/>
            <a:ext cx="2101291" cy="3520440"/>
          </a:xfrm>
          <a:prstGeom prst="roundRect">
            <a:avLst>
              <a:gd name="adj" fmla="val 6000"/>
            </a:avLst>
          </a:prstGeom>
          <a:solidFill>
            <a:srgbClr val="EFF4F8"/>
          </a:solidFill>
          <a:ln w="9525">
            <a:solidFill>
              <a:srgbClr val="CFD9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73152"/>
          <a:lstStyle/>
          <a:p>
            <a:pPr algn="ctr"/>
            <a:r>
              <a:rPr sz="1600" b="1">
                <a:solidFill>
                  <a:srgbClr val="224E6F"/>
                </a:solidFill>
                <a:latin typeface="Calibri"/>
              </a:rPr>
              <a:t>2029</a:t>
            </a:r>
          </a:p>
          <a:p>
            <a:pPr>
              <a:spcBef>
                <a:spcPts val="400"/>
              </a:spcBef>
            </a:pPr>
            <a:r>
              <a:rPr sz="1050">
                <a:solidFill>
                  <a:srgbClr val="334250"/>
                </a:solidFill>
                <a:latin typeface="Calibri"/>
              </a:rPr>
              <a:t>IBS entra em vigor; ICMS e ISS começam a ser reduzidos (até 2032).</a:t>
            </a:r>
          </a:p>
        </p:txBody>
      </p:sp>
      <p:sp>
        <p:nvSpPr>
          <p:cNvPr id="10" name="Chevron 9"/>
          <p:cNvSpPr/>
          <p:nvPr/>
        </p:nvSpPr>
        <p:spPr>
          <a:xfrm>
            <a:off x="7145121" y="3049524"/>
            <a:ext cx="146304" cy="164592"/>
          </a:xfrm>
          <a:prstGeom prst="chevron">
            <a:avLst/>
          </a:prstGeom>
          <a:solidFill>
            <a:srgbClr val="357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291425" y="1371600"/>
            <a:ext cx="2101291" cy="3520440"/>
          </a:xfrm>
          <a:prstGeom prst="roundRect">
            <a:avLst>
              <a:gd name="adj" fmla="val 6000"/>
            </a:avLst>
          </a:prstGeom>
          <a:solidFill>
            <a:srgbClr val="EFF4F8"/>
          </a:solidFill>
          <a:ln w="9525">
            <a:solidFill>
              <a:srgbClr val="CFD9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73152"/>
          <a:lstStyle/>
          <a:p>
            <a:pPr algn="ctr"/>
            <a:r>
              <a:rPr sz="1600" b="1">
                <a:solidFill>
                  <a:srgbClr val="224E6F"/>
                </a:solidFill>
                <a:latin typeface="Calibri"/>
              </a:rPr>
              <a:t>2030</a:t>
            </a:r>
          </a:p>
          <a:p>
            <a:pPr>
              <a:spcBef>
                <a:spcPts val="400"/>
              </a:spcBef>
            </a:pPr>
            <a:r>
              <a:rPr sz="1050">
                <a:solidFill>
                  <a:srgbClr val="334250"/>
                </a:solidFill>
                <a:latin typeface="Calibri"/>
              </a:rPr>
              <a:t>Revisão: se a projeção indicar carga acima de 26,5%, o governo propõe medidas de redução.</a:t>
            </a:r>
          </a:p>
        </p:txBody>
      </p:sp>
      <p:sp>
        <p:nvSpPr>
          <p:cNvPr id="12" name="Chevron 11"/>
          <p:cNvSpPr/>
          <p:nvPr/>
        </p:nvSpPr>
        <p:spPr>
          <a:xfrm>
            <a:off x="9392716" y="3049524"/>
            <a:ext cx="146304" cy="164592"/>
          </a:xfrm>
          <a:prstGeom prst="chevron">
            <a:avLst/>
          </a:prstGeom>
          <a:solidFill>
            <a:srgbClr val="357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539020" y="1371600"/>
            <a:ext cx="2101291" cy="3520440"/>
          </a:xfrm>
          <a:prstGeom prst="roundRect">
            <a:avLst>
              <a:gd name="adj" fmla="val 6000"/>
            </a:avLst>
          </a:prstGeom>
          <a:solidFill>
            <a:srgbClr val="EFF4F8"/>
          </a:solidFill>
          <a:ln w="9525">
            <a:solidFill>
              <a:srgbClr val="CFD9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73152"/>
          <a:lstStyle/>
          <a:p>
            <a:pPr algn="ctr"/>
            <a:r>
              <a:rPr sz="1600" b="1">
                <a:solidFill>
                  <a:srgbClr val="224E6F"/>
                </a:solidFill>
                <a:latin typeface="Calibri"/>
              </a:rPr>
              <a:t>2033</a:t>
            </a:r>
          </a:p>
          <a:p>
            <a:pPr>
              <a:spcBef>
                <a:spcPts val="400"/>
              </a:spcBef>
            </a:pPr>
            <a:r>
              <a:rPr sz="1050">
                <a:solidFill>
                  <a:srgbClr val="334250"/>
                </a:solidFill>
                <a:latin typeface="Calibri"/>
              </a:rPr>
              <a:t>Transição concluída: ICMS e ISS extintos; vigência plena do IBS; referência limitada a 26,5%.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093207"/>
            <a:ext cx="11091672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000" b="0" i="0">
                <a:solidFill>
                  <a:srgbClr val="647482"/>
                </a:solidFill>
                <a:latin typeface="Calibri"/>
              </a:rPr>
              <a:t>Fundo de compensação aos estados pela extinção do IPI: R$ 33,8 bi previstos no orçamento de 2027 (Ag. Senado, 26/10/2026).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000" b="0" i="0">
                <a:solidFill>
                  <a:srgbClr val="647482"/>
                </a:solidFill>
                <a:latin typeface="Calibri"/>
              </a:rPr>
              <a:t>O Congresso Nacional reavalia os efeitos da reforma a cada cinco anos (Agência Senado, 17/01/2025).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437376"/>
            <a:ext cx="103784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Fontes: Agência Senado, 02/01/2026, 17/01/2025 e 26/10/2026; Ministério da Fazenda, 09/10/2026 e 17/01/2025.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0" y="6437376"/>
            <a:ext cx="66751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B2A3B"/>
                </a:solidFill>
                <a:latin typeface="Calibri"/>
              </a:rPr>
              <a:t>Alíquotas e principais números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950976"/>
            <a:ext cx="2103120" cy="41148"/>
          </a:xfrm>
          <a:prstGeom prst="rect">
            <a:avLst/>
          </a:prstGeom>
          <a:solidFill>
            <a:srgbClr val="357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982980"/>
            <a:ext cx="11091672" cy="10972"/>
          </a:xfrm>
          <a:prstGeom prst="rect">
            <a:avLst/>
          </a:prstGeom>
          <a:solidFill>
            <a:srgbClr val="CF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298448"/>
          <a:ext cx="11091672" cy="24323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246120"/>
                <a:gridCol w="4617720"/>
                <a:gridCol w="3227832"/>
              </a:tblGrid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224E6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Números</a:t>
                      </a:r>
                    </a:p>
                  </a:txBody>
                  <a:tcPr marL="73152" marR="73152" marT="27432" marB="27432" anchor="ctr">
                    <a:solidFill>
                      <a:srgbClr val="224E6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Fonte</a:t>
                      </a:r>
                    </a:p>
                  </a:txBody>
                  <a:tcPr marL="73152" marR="73152" marT="27432" marB="27432" anchor="ctr">
                    <a:solidFill>
                      <a:srgbClr val="224E6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334250"/>
                          </a:solidFill>
                          <a:latin typeface="Calibri"/>
                        </a:rPr>
                        <a:t>Alíquota-teste (2026)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4250"/>
                          </a:solidFill>
                          <a:latin typeface="Calibri"/>
                        </a:rPr>
                        <a:t>CBS 0,9% + IBS 0,1% - informativa, sem recolhimento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4250"/>
                          </a:solidFill>
                          <a:latin typeface="Calibri"/>
                        </a:rPr>
                        <a:t>M. Fazenda, 17/12/2025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334250"/>
                          </a:solidFill>
                          <a:latin typeface="Calibri"/>
                        </a:rPr>
                        <a:t>Estimativa corrente</a:t>
                      </a:r>
                    </a:p>
                  </a:txBody>
                  <a:tcPr marL="73152" marR="73152" marT="27432" marB="27432" anchor="ctr">
                    <a:solidFill>
                      <a:srgbClr val="EFF4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4250"/>
                          </a:solidFill>
                          <a:latin typeface="Calibri"/>
                        </a:rPr>
                        <a:t>CBS 9,21% + IBS 18,7% = 27,91%</a:t>
                      </a:r>
                    </a:p>
                  </a:txBody>
                  <a:tcPr marL="73152" marR="73152" marT="27432" marB="27432" anchor="ctr">
                    <a:solidFill>
                      <a:srgbClr val="EFF4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4250"/>
                          </a:solidFill>
                          <a:latin typeface="Calibri"/>
                        </a:rPr>
                        <a:t>Ag. Senado, 26/10/2026</a:t>
                      </a:r>
                    </a:p>
                  </a:txBody>
                  <a:tcPr marL="73152" marR="73152" marT="27432" marB="27432" anchor="ctr">
                    <a:solidFill>
                      <a:srgbClr val="EFF4F8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334250"/>
                          </a:solidFill>
                          <a:latin typeface="Calibri"/>
                        </a:rPr>
                        <a:t>Cálculo do TCU (out/2026)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4250"/>
                          </a:solidFill>
                          <a:latin typeface="Calibri"/>
                        </a:rPr>
                        <a:t>CBS até 11,3% em 2027; média próxima de 8,5%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4250"/>
                          </a:solidFill>
                          <a:latin typeface="Calibri"/>
                        </a:rPr>
                        <a:t>Ag. Senado, 28/10/2026; Ag. Brasil, 03/11/2026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334250"/>
                          </a:solidFill>
                          <a:latin typeface="Calibri"/>
                        </a:rPr>
                        <a:t>Limite legal</a:t>
                      </a:r>
                    </a:p>
                  </a:txBody>
                  <a:tcPr marL="73152" marR="73152" marT="27432" marB="27432" anchor="ctr">
                    <a:solidFill>
                      <a:srgbClr val="EFF4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4250"/>
                          </a:solidFill>
                          <a:latin typeface="Calibri"/>
                        </a:rPr>
                        <a:t>Referência de no máximo 26,5% em 2033; gatilho de revisão em 2030</a:t>
                      </a:r>
                    </a:p>
                  </a:txBody>
                  <a:tcPr marL="73152" marR="73152" marT="27432" marB="27432" anchor="ctr">
                    <a:solidFill>
                      <a:srgbClr val="EFF4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4250"/>
                          </a:solidFill>
                          <a:latin typeface="Calibri"/>
                        </a:rPr>
                        <a:t>Ag. Senado, 26/10/2026</a:t>
                      </a:r>
                    </a:p>
                  </a:txBody>
                  <a:tcPr marL="73152" marR="73152" marT="27432" marB="27432" anchor="ctr">
                    <a:solidFill>
                      <a:srgbClr val="EFF4F8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334250"/>
                          </a:solidFill>
                          <a:latin typeface="Calibri"/>
                        </a:rPr>
                        <a:t>Orçamento 2027 (LOA)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4250"/>
                          </a:solidFill>
                          <a:latin typeface="Calibri"/>
                        </a:rPr>
                        <a:t>CBS: R$ 636,8 bi (4,7% do PIB); Imposto Seletivo: R$ 41,9 bi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4250"/>
                          </a:solidFill>
                          <a:latin typeface="Calibri"/>
                        </a:rPr>
                        <a:t>Ag. Senado, 26/10/2026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334250"/>
                          </a:solidFill>
                          <a:latin typeface="Calibri"/>
                        </a:rPr>
                        <a:t>Compras públicas</a:t>
                      </a:r>
                    </a:p>
                  </a:txBody>
                  <a:tcPr marL="73152" marR="73152" marT="27432" marB="27432" anchor="ctr">
                    <a:solidFill>
                      <a:srgbClr val="EFF4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4250"/>
                          </a:solidFill>
                          <a:latin typeface="Calibri"/>
                        </a:rPr>
                        <a:t>Redutor de 44,16% definido pelo TCU</a:t>
                      </a:r>
                    </a:p>
                  </a:txBody>
                  <a:tcPr marL="73152" marR="73152" marT="27432" marB="27432" anchor="ctr">
                    <a:solidFill>
                      <a:srgbClr val="EFF4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4250"/>
                          </a:solidFill>
                          <a:latin typeface="Calibri"/>
                        </a:rPr>
                        <a:t>Ag. Senado, 28/10/2026</a:t>
                      </a:r>
                    </a:p>
                  </a:txBody>
                  <a:tcPr marL="73152" marR="73152" marT="27432" marB="27432" anchor="ctr">
                    <a:solidFill>
                      <a:srgbClr val="EFF4F8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3877056"/>
            <a:ext cx="1109167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647482"/>
                </a:solidFill>
                <a:latin typeface="Calibri"/>
              </a:rPr>
              <a:t>O Senado fixa a alíquota da CBS por resolução até dez/2026 (sem decisão, prevalece o cálculo do TCU); a alíquota de referência do IBS ainda não foi definida. (Ag. Senado, 03/11/2026)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37376"/>
            <a:ext cx="103784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Fontes: Ministério da Fazenda, 17/12/2025; Agência Senado, 26/10/2026, 28/10/2026 e 03/11/2026; Agência Brasil, 03/11/2026.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37376"/>
            <a:ext cx="66751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B2A3B"/>
                </a:solidFill>
                <a:latin typeface="Calibri"/>
              </a:rPr>
              <a:t>Regimes diferenciados e exceções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950976"/>
            <a:ext cx="2103120" cy="41148"/>
          </a:xfrm>
          <a:prstGeom prst="rect">
            <a:avLst/>
          </a:prstGeom>
          <a:solidFill>
            <a:srgbClr val="357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982980"/>
            <a:ext cx="11091672" cy="10972"/>
          </a:xfrm>
          <a:prstGeom prst="rect">
            <a:avLst/>
          </a:prstGeom>
          <a:solidFill>
            <a:srgbClr val="CF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91672" cy="4983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Cesta básica e absorventes: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itens essenciais (arroz, feijão, leite, pão francês, carnes etc.) sem CBS nem IBS.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Cashback: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famílias com renda de até meio salário mínimo por pessoa (R$ 706) recebem de volta 100% da CBS e 20% do IBS pagos em internet, telefonia, gás, energia, água e esgoto (alcance estimado: 94 milhões de pessoas).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Reduções de alíquota: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aluguel de imóveis -70%; demais operações -50%; alimentos, higiene, remédios, saúde e educação -60%; serviços intelectuais (ex.: advogados) -30%.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Segurança nacional e da informação: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40 itens com redução de 60%.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Pessoas com deficiência: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teto de isenção para veículos subiu de R$ 70 mil para R$ 100 mil.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Medicamentos: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linhas específicas (ex.: Aids, doenças raras e câncer) com itens definidos posteriormente.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37376"/>
            <a:ext cx="103784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Fontes: Agência Senado, 17/01/2025; Ministério da Fazenda, 01/10/2025.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37376"/>
            <a:ext cx="66751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B2A3B"/>
                </a:solidFill>
                <a:latin typeface="Calibri"/>
              </a:rPr>
              <a:t>Regimes específicos e pequenos negócios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950976"/>
            <a:ext cx="2103120" cy="41148"/>
          </a:xfrm>
          <a:prstGeom prst="rect">
            <a:avLst/>
          </a:prstGeom>
          <a:solidFill>
            <a:srgbClr val="357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982980"/>
            <a:ext cx="11091672" cy="10972"/>
          </a:xfrm>
          <a:prstGeom prst="rect">
            <a:avLst/>
          </a:prstGeom>
          <a:solidFill>
            <a:srgbClr val="CF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91672" cy="4983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Setores específicos: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11 regimes próprios (combustíveis, loterias, planos de saúde etc.); serviços financeiros seguem regras próprias.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Nanoempreendedor: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fatura até metade do limite do MEI (motoristas e entregadores de app: até o dobro, R$ 162 mil em 2025) - sem CBS/IBS, sem CNPJ e sem nota obrigatória.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MEI: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sem mudanças estruturais; a DASN-Simei passa a valer como documento fiscal nas vendas ao consumidor pessoa física.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Simples Nacional: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opção antecipada (set/2026, efeitos em 2027); a escolha entre regime puro ou híbrido vale o 1º semestre; nova janela em março/2027 para o 2º semestre; cancelamento até 30/11/2026.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Regime regular: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mais de 1 milhão de contribuintes optaram; prazo encerrado em 30/10/2026, com cancelamento até 20/12/2026.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37376"/>
            <a:ext cx="103784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Fontes: Agência Senado, 17/01/2025; Ministério da Fazenda, 13/01/2026, 23/10/2026 e 29/10/2026; Ministério da Fazenda/Receita Federal, 01/09/2026.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37376"/>
            <a:ext cx="66751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B2A3B"/>
                </a:solidFill>
                <a:latin typeface="Calibri"/>
              </a:rPr>
              <a:t>O que ainda está em discussão no Congresso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950976"/>
            <a:ext cx="2103120" cy="41148"/>
          </a:xfrm>
          <a:prstGeom prst="rect">
            <a:avLst/>
          </a:prstGeom>
          <a:solidFill>
            <a:srgbClr val="357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982980"/>
            <a:ext cx="11091672" cy="10972"/>
          </a:xfrm>
          <a:prstGeom prst="rect">
            <a:avLst/>
          </a:prstGeom>
          <a:solidFill>
            <a:srgbClr val="CF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91672" cy="4983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Resolução da CBS: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cálculo do TCU (até 11,3%) chega ao Senado em 10/11; audiência pública na CAE; votação até 15/12 - se o Senado não decidir, prevalece o percentual do TCU.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IBS: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alíquota de referência (estados e municípios) ainda não foi definida.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Imposto Seletivo: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MP enviada em 03/11/2026; acordo mantém o IPI temporariamente em janeiro/2027 e inicia o IS em fevereiro/2027; PEC prorroga o IPI e o modelo permanente será debatido em 2027.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Prioridades de fim de ano: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regulamentação da CBS e análise de vetos estão entre os itens considerados urgentes até 17/12.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Multas e contencioso: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PLP 124/2022 (multa máxima de 75% do imposto devido; descontos conforme o momento do pagamento) aguarda nova apreciação pelos senadores.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Regulamentos comuns: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textos finais do IBS e da CBS seguem em elaboração - o prazo de penalidades só começa após a publicação.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37376"/>
            <a:ext cx="103784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Fontes: Agência Senado, 03/11/2026, 26/10/2026, 30/07/2026 e 14/11/2025; Agência Brasil, 03/11/2026; Receita Federal, 02/04/2026.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37376"/>
            <a:ext cx="66751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B2A3B"/>
                </a:solidFill>
                <a:latin typeface="Calibri"/>
              </a:rPr>
              <a:t>O que a empresa precisa fazer em 2026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950976"/>
            <a:ext cx="2103120" cy="41148"/>
          </a:xfrm>
          <a:prstGeom prst="rect">
            <a:avLst/>
          </a:prstGeom>
          <a:solidFill>
            <a:srgbClr val="357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982980"/>
            <a:ext cx="11091672" cy="10972"/>
          </a:xfrm>
          <a:prstGeom prst="rect">
            <a:avLst/>
          </a:prstGeom>
          <a:solidFill>
            <a:srgbClr val="CF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91672" cy="4983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Documentos fiscais: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emitir com os campos informativos de CBS/IBS; NFS-e facultativa no início; Simples e MEI dispensados nesta fase.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Sistemas: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usar o Portal da Reforma Tributária (calculadora, apuração assistida); credenciais de API atualizadas em 24/08/2026.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Conformidade: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aderir ao Programa Nacional de Conformidade Tributária - correções até 31/12/2026; sem multas antes do 1º dia do 4º mês após o regulamento.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Regimes: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decisões de setembro/2026 (Simples) e opção pelo regime regular até 30/10/2026; cancelamento até 20/12/2026.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Pessoas físicas contribuintes: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produtores rurais, transportadores autônomos e profissionais liberais precisam de CNPJ a partir de julho/2026 apenas para apuração - sem obrigação de abrir empresa.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37376"/>
            <a:ext cx="103784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Fontes: Agência Senado, 02/01/2026; Ministério da Fazenda/Receita Federal, 13-14/01/2026; Receita Federal, 13/08/2026 e 02/04/2026; Ministério da Fazenda, 29/10/2026 e 13/01/2026.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37376"/>
            <a:ext cx="66751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B2A3B"/>
                </a:solidFill>
                <a:latin typeface="Calibri"/>
              </a:rPr>
              <a:t>Preparação para 2027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950976"/>
            <a:ext cx="2103120" cy="41148"/>
          </a:xfrm>
          <a:prstGeom prst="rect">
            <a:avLst/>
          </a:prstGeom>
          <a:solidFill>
            <a:srgbClr val="357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982980"/>
            <a:ext cx="11091672" cy="10972"/>
          </a:xfrm>
          <a:prstGeom prst="rect">
            <a:avLst/>
          </a:prstGeom>
          <a:solidFill>
            <a:srgbClr val="CF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91672" cy="4983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Janeiro/2027: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cobrança integral da CBS (substitui PIS/Pasep e Cofins); Imposto Seletivo pode começar em fevereiro.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IBS: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período de teste continua; ICMS e ISS só começam a cair em 2029 (vigência plena em 2033).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Enquadramento: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nova janela de opção em março/2027, com efeitos no 2º semestre; cooperativas discutem prazo ampliado até 30/11/2026.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Precificação e caixa: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crédito amplo e split payment mudam o capital de giro - revisar preços, contratos e fornecedores.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Orçamento: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LOA 2027 projeta CBS de R$ 636,8 bi e IS de R$ 41,9 bi; usar como referência de cenários.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Monitoramento: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acompanhar a resolução do Senado (alíquota da CBS) e as publicações oficiais da RFB e do CGIBS.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37376"/>
            <a:ext cx="103784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Fontes: Agência Senado, 26/10/2026, 28/10/2026 e 03/11/2026; Agência Brasil, 03/11/2026; Ministério da Fazenda, 09/10/2026 e 30/05/2025; Ministério da Fazenda, 29/10/2026.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37376"/>
            <a:ext cx="66751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B2A3B"/>
                </a:solidFill>
                <a:latin typeface="Calibri"/>
              </a:rPr>
              <a:t>Implementação em números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950976"/>
            <a:ext cx="2103120" cy="41148"/>
          </a:xfrm>
          <a:prstGeom prst="rect">
            <a:avLst/>
          </a:prstGeom>
          <a:solidFill>
            <a:srgbClr val="357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982980"/>
            <a:ext cx="11091672" cy="10972"/>
          </a:xfrm>
          <a:prstGeom prst="rect">
            <a:avLst/>
          </a:prstGeom>
          <a:solidFill>
            <a:srgbClr val="CF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91672" cy="4983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Notas com CBS: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86% dos documentos das empresas obrigadas já trazem o destaque - 3,7 bilhões emitidos em 30 dias.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Empresas adaptadas: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1.275.356 estabelecimentos obrigados; 67% destacam a CBS em todas ou em parte das notas.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Escolha de regime: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1.000.142 opções pelo regime regular; no Simples, 299.921 pedidos deferidos e 357.828 indeferidos.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Infraestrutura: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Portal da Reforma Tributária com capacidade para cerca de 200 milhões de operações/dia; calculadora aberta desde julho/2025.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Piloto do IBS: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300 empresas selecionadas na apuração assistida; modelos de setores específicos (financeiro, saúde, seguros, gás/saneamento) em desenvolvimento.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37376"/>
            <a:ext cx="103784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Fontes: Ministério da Fazenda, 09/10/2026 e 29/10/2026; Receita Federal, 14/01/2026 e 18/07/2025; Agência Senado, 02/01/2026.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37376"/>
            <a:ext cx="66751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B2A3B"/>
                </a:solidFill>
                <a:latin typeface="Calibri"/>
              </a:rPr>
              <a:t>Alertas e desinformação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950976"/>
            <a:ext cx="2103120" cy="41148"/>
          </a:xfrm>
          <a:prstGeom prst="rect">
            <a:avLst/>
          </a:prstGeom>
          <a:solidFill>
            <a:srgbClr val="357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982980"/>
            <a:ext cx="11091672" cy="10972"/>
          </a:xfrm>
          <a:prstGeom prst="rect">
            <a:avLst/>
          </a:prstGeom>
          <a:solidFill>
            <a:srgbClr val="CF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91672" cy="4983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Sem multas: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punições pela ausência dos campos de IBS/CBS só começam no 1º dia do 4º mês seguinte à publicação dos regulamentos comuns.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Fake news verificadas: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nada muda para pedreiros, jardineiros, pintores e MEIs; locatários não emitem nota fiscal; 2026 é ano de teste, sem recolhimento.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Motoristas de aplicativo: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enquadrados como nanoempreendedores (até o dobro do limite do MEI) não recolhem CBS/IBS nem precisam se formalizar.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Canais oficiais: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Portal da Reforma Tributária, Receita Federal e CGIBS; desconfie de conteúdos alarmistas de redes sociais.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37376"/>
            <a:ext cx="103784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Fontes: Receita Federal, 02/04/2026; Ministério da Fazenda, 13/01/2026.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37376"/>
            <a:ext cx="66751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B2A3B"/>
                </a:solidFill>
                <a:latin typeface="Calibri"/>
              </a:rPr>
              <a:t>Resumo e próximos passos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950976"/>
            <a:ext cx="2103120" cy="41148"/>
          </a:xfrm>
          <a:prstGeom prst="rect">
            <a:avLst/>
          </a:prstGeom>
          <a:solidFill>
            <a:srgbClr val="357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982980"/>
            <a:ext cx="11091672" cy="10972"/>
          </a:xfrm>
          <a:prstGeom prst="rect">
            <a:avLst/>
          </a:prstGeom>
          <a:solidFill>
            <a:srgbClr val="CF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91672" cy="4983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Arcabouço pronto: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EC 132/2023 + LC 214/2025 + LC 227/2026 - transição concluída até 2033.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Foco imediato: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completar a adaptação de sistemas e a emissão de notas ao ano de testes (sem cobrança e sem multas).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Próximos 60 dias: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resolução da CBS pelo Senado (até 15/12), tramitação da MP do Imposto Seletivo e publicação dos regulamentos comuns.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Virada para 2027: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cobrança plena da CBS, decisões de regime em março e revisão de preços, custos e capital de giro.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 i="0">
                <a:solidFill>
                  <a:srgbClr val="334250"/>
                </a:solidFill>
                <a:latin typeface="Calibri"/>
              </a:rPr>
              <a:t>•  </a:t>
            </a:r>
            <a:r>
              <a:rPr sz="1350" b="1" i="0">
                <a:solidFill>
                  <a:srgbClr val="334250"/>
                </a:solidFill>
                <a:latin typeface="Calibri"/>
              </a:rPr>
              <a:t>Governança: </a:t>
            </a:r>
            <a:r>
              <a:rPr sz="1350" b="0" i="0">
                <a:solidFill>
                  <a:srgbClr val="334250"/>
                </a:solidFill>
                <a:latin typeface="Calibri"/>
              </a:rPr>
              <a:t> manter acompanhamento contínuo das publicações oficiais (RFB, CGIBS e Portal da Reforma Tributária).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37376"/>
            <a:ext cx="103784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Fontes: Agência Senado, 03/11/2026 e 26/10/2026; Receita Federal, 02/04/2026; Ministério da Fazenda, 13/01/2026.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37376"/>
            <a:ext cx="66751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47482"/>
                </a:solidFill>
                <a:latin typeface="Calibri"/>
              </a:rPr>
              <a:t>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